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4" r:id="rId3"/>
    <p:sldId id="257" r:id="rId4"/>
    <p:sldId id="341" r:id="rId5"/>
    <p:sldId id="262" r:id="rId6"/>
    <p:sldId id="34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0" autoAdjust="0"/>
    <p:restoredTop sz="69668" autoAdjust="0"/>
  </p:normalViewPr>
  <p:slideViewPr>
    <p:cSldViewPr snapToGrid="0">
      <p:cViewPr varScale="1">
        <p:scale>
          <a:sx n="59" d="100"/>
          <a:sy n="59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3B8D2-D854-4427-9B4E-84AEABA04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8B5D5-E672-4BF9-90BD-3D8937E15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922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naf</a:t>
            </a:r>
            <a:r>
              <a:rPr lang="en-US" dirty="0"/>
              <a:t> includes both breeding adult females and nonbreeding yearlings and subadults, given that the age of first reproduction is &gt;2-years old – but this is OK in the R/M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8B5D5-E672-4BF9-90BD-3D8937E157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039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 txBox="1">
            <a:spLocks noGrp="1"/>
          </p:cNvSpPr>
          <p:nvPr>
            <p:ph type="body" idx="1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latin typeface="Garamond" panose="02020404030301010803" pitchFamily="18" charset="0"/>
              </a:rPr>
              <a:t>(Canadian) Federal Species at Risk </a:t>
            </a:r>
            <a:r>
              <a:rPr lang="en-US" sz="2600" dirty="0">
                <a:latin typeface="Garamond" panose="02020404030301010803" pitchFamily="18" charset="0"/>
                <a:sym typeface="Wingdings" panose="05000000000000000000" pitchFamily="2" charset="2"/>
              </a:rPr>
              <a:t> National Recovery Strategy</a:t>
            </a:r>
          </a:p>
          <a:p>
            <a:pPr marL="0" lvl="8" indent="0">
              <a:buFont typeface="Arial" panose="020B0604020202020204" pitchFamily="34" charset="0"/>
              <a:buNone/>
            </a:pPr>
            <a:r>
              <a:rPr lang="en-US" sz="2600" dirty="0">
                <a:latin typeface="Garamond" panose="02020404030301010803" pitchFamily="18" charset="0"/>
                <a:sym typeface="Wingdings" panose="05000000000000000000" pitchFamily="2" charset="2"/>
              </a:rPr>
              <a:t>Threshold ≥ 65% undisturbed habitat</a:t>
            </a:r>
          </a:p>
          <a:p>
            <a:endParaRPr lang="en-US" dirty="0"/>
          </a:p>
        </p:txBody>
      </p:sp>
      <p:sp>
        <p:nvSpPr>
          <p:cNvPr id="142" name="Google Shape;14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2378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 txBox="1">
            <a:spLocks noGrp="1"/>
          </p:cNvSpPr>
          <p:nvPr>
            <p:ph type="body" idx="1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dirty="0"/>
              <a:t>This project will address the suitability of the ECCC recovery strategy framework for boreal caribou in the</a:t>
            </a:r>
          </a:p>
          <a:p>
            <a:r>
              <a:rPr lang="en-US" dirty="0"/>
              <a:t>NWT, as well as investigate, more broadly, which factors have the greatest impact on boreal caribou survival.</a:t>
            </a:r>
          </a:p>
          <a:p>
            <a:endParaRPr lang="en-US" dirty="0"/>
          </a:p>
          <a:p>
            <a:r>
              <a:rPr lang="en-US" dirty="0"/>
              <a:t>- Does wildfire disturbance influence caribou demographics as much as human disturbance? </a:t>
            </a:r>
          </a:p>
          <a:p>
            <a:r>
              <a:rPr lang="en-US" dirty="0"/>
              <a:t>- Are we characterizing fire-disturbed habitat in a way that’s relevant for caribou in the NWT? </a:t>
            </a:r>
          </a:p>
          <a:p>
            <a:r>
              <a:rPr lang="en-US" dirty="0"/>
              <a:t>- Which variables representing high quality habitat influence boreal caribou survival?</a:t>
            </a:r>
          </a:p>
          <a:p>
            <a:r>
              <a:rPr lang="en-US" dirty="0"/>
              <a:t>- Is weather a stronger determinant of variations in caribou demographics than habitat disturbance? </a:t>
            </a:r>
          </a:p>
          <a:p>
            <a:r>
              <a:rPr lang="en-US" dirty="0"/>
              <a:t>- Is there strong evidence from the models tested to support a different way of measuring habitat disturbance,</a:t>
            </a:r>
          </a:p>
          <a:p>
            <a:r>
              <a:rPr lang="en-US" dirty="0"/>
              <a:t>and a different habitat disturbance management threshold, for the NWT?</a:t>
            </a:r>
          </a:p>
        </p:txBody>
      </p:sp>
      <p:sp>
        <p:nvSpPr>
          <p:cNvPr id="142" name="Google Shape;14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399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EA662-6231-817C-84CD-227A9DC91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85763-6D8A-3E7B-541D-BC673BB5C6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89C52-ACED-EB17-6BDB-734B09B34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5C3A1-BB8E-C4A7-3ADE-8E6FE0EF0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72D96-C6B3-04A5-3E45-BA3B9CCE9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64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7456F-E5D9-9836-413D-8C2D8FDEC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8FD7D-1D6C-505E-E249-81BF200F9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714DF-B347-3053-0D77-996C40EB4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BFBE7-97DF-0FAF-08E2-7363023F4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9C627-0799-30A5-0311-ABA99BBCC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53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7E6BC7-78E4-21B8-40D4-91D12BEAD2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CCA345-8E70-D6D1-DA47-D2F10D04F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0DC5-D8DD-5832-5739-AEFFB2DCE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8F58E-CE0B-9833-BF58-B957BC1EB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B30C3-1DD6-B04E-4F9C-7DF3BFF61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7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83D27-B057-D0B6-DB1B-B6CAD6B6F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57029-BD03-26C6-4F3C-15A953A2B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27069-EC1B-B7C1-C7BF-E68C5F68B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30EE9-1EE8-4D7F-20E7-01BD9807F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1F65C-7E3F-4DFE-ADD6-FF6015345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CD9C5-E077-82E0-F7F1-262B497DF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5A935-AE20-CAEF-E8F8-E7F304541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F8C55-89DD-3330-5055-0BF3E2475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9756A-6829-48CB-DB56-C0BC1875E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778C8-CE1C-6144-2BDB-62C2DD911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5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23395-0C91-75BA-6003-467E1D215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23087-225C-011B-B7E5-A3956BFF78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A73D5-4503-F4C9-A765-912108749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9D7EFE-93B9-4E84-02D9-8BFA13DEC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7613D-6892-F368-B4BE-FA4D070CB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8685B-7702-5720-158E-C9850FDDF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71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AA56C-5BC6-C18B-0B2F-0862B41E5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45E56C-459A-FA2E-360F-A53D936DC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BA08D3-204B-AA3F-941C-2D43A3918F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506DF5-65C3-2C18-2F93-D794DF4E38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288DDB-76AD-FEB4-997F-64475F4C7D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84F89B-0032-80EE-87B2-55AC3BBDF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3C7ECE-82E9-709A-0ECD-C2BDB570C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638D80-EA2B-1291-A9CD-E27729289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326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27F4C-9A07-B929-F8BA-DF6B84CC3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2B86CF-500B-AC5D-A779-B4863C2A2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167E3B-EA07-B093-6A4C-04D3A0023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EAFD31-2DBA-52AD-5F9D-7818C31E5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84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9B42B6-1401-84D0-282C-4B46EC70F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20231-CF73-C89F-38D3-341C091B4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5B5E6-349B-4E74-C9A0-88E6FB45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896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B5162-2F0E-F3C0-8A0A-4DF312970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C365D-5CEA-2214-119B-DC388414C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DC2761-A206-F5F6-F14D-FBDB22A207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B7715B-107A-94A8-CE3A-FA1CC69D1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FAC7D5-CEB9-F61F-5DEF-26CA8A4B2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1F983A-0A42-B281-EFA9-1299C0B55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31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E1642-D87E-3E10-B4F4-37D605293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0C4347-995D-C68F-E197-BCDDF8A5BF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1B62A-21D6-092E-4085-896D9E5E30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48E87E-9415-FED1-501D-943FD1429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F2ABC8-E467-8E6B-67D1-A74DF54E3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77E2BC-EC0F-6D8F-98D1-9D44E2FF6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246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CBA67D-651B-9F3F-1F1F-9352B2B80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F56A1-2D53-6249-C786-4C4A9A31E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74E82-F2D3-C321-8684-D5328C2504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BF52E-6D40-40E6-B469-65D1DD95FF1E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1D544-FAFE-FBAC-7E54-FCCD14CEB7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DF5F6-262B-4418-D932-34AA9A28A2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561E6-FDFE-4AFF-A6CE-C647D1073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285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EAA1FE8-C4B4-7271-90C8-98DEE541B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Recitation Tuesday 10/31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A94AC7-4277-2401-7909-B5243C65F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3471" cy="4351338"/>
          </a:xfrm>
        </p:spPr>
        <p:txBody>
          <a:bodyPr/>
          <a:lstStyle/>
          <a:p>
            <a:r>
              <a:rPr lang="en-US" dirty="0"/>
              <a:t>Chloe gone next two weeks</a:t>
            </a:r>
          </a:p>
          <a:p>
            <a:r>
              <a:rPr lang="en-US" dirty="0"/>
              <a:t>Exams on Thursday</a:t>
            </a:r>
          </a:p>
          <a:p>
            <a:r>
              <a:rPr lang="en-US" dirty="0"/>
              <a:t>Disease ecology </a:t>
            </a:r>
            <a:r>
              <a:rPr lang="en-US" dirty="0" err="1"/>
              <a:t>hw</a:t>
            </a:r>
            <a:r>
              <a:rPr lang="en-US" dirty="0"/>
              <a:t> due next week</a:t>
            </a:r>
          </a:p>
          <a:p>
            <a:r>
              <a:rPr lang="en-US" dirty="0"/>
              <a:t>Lab today w assignment due Fri</a:t>
            </a:r>
          </a:p>
          <a:p>
            <a:r>
              <a:rPr lang="en-US" dirty="0"/>
              <a:t>But first….</a:t>
            </a:r>
          </a:p>
          <a:p>
            <a:pPr marL="457200" lvl="1" indent="0">
              <a:buNone/>
            </a:pPr>
            <a:r>
              <a:rPr lang="en-US" dirty="0"/>
              <a:t>lambda, matrix models, caribou</a:t>
            </a:r>
          </a:p>
          <a:p>
            <a:endParaRPr lang="en-US" dirty="0"/>
          </a:p>
        </p:txBody>
      </p:sp>
      <p:pic>
        <p:nvPicPr>
          <p:cNvPr id="1026" name="Picture 2" descr="CariBOO! - Caribou in a Ghost Costume Home Fine Art Print | rachelalvia's  Artist Shop">
            <a:extLst>
              <a:ext uri="{FF2B5EF4-FFF2-40B4-BE49-F238E27FC236}">
                <a16:creationId xmlns:a16="http://schemas.microsoft.com/office/drawing/2014/main" id="{7FC5CA52-5547-9E7C-C4D0-BF438B3D3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671" y="943315"/>
            <a:ext cx="4971369" cy="4971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7139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EC3498F-63B3-0D26-9D20-A851EB6BE521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838200" y="0"/>
                <a:ext cx="10515600" cy="2432957"/>
              </a:xfrm>
            </p:spPr>
            <p:txBody>
              <a:bodyPr/>
              <a:lstStyle/>
              <a:p>
                <a:r>
                  <a:rPr lang="en-US" dirty="0"/>
                  <a:t>R/M Equation               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(1 −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(1 −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(1 −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EC3498F-63B3-0D26-9D20-A851EB6BE5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38200" y="0"/>
                <a:ext cx="10515600" cy="2432957"/>
              </a:xfrm>
              <a:blipFill>
                <a:blip r:embed="rId3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929D5-17C2-0DC3-FBDC-EF783E268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2957"/>
            <a:ext cx="10515600" cy="3690257"/>
          </a:xfrm>
        </p:spPr>
        <p:txBody>
          <a:bodyPr>
            <a:normAutofit/>
          </a:bodyPr>
          <a:lstStyle/>
          <a:p>
            <a:r>
              <a:rPr lang="en-US" dirty="0"/>
              <a:t>Hatter and </a:t>
            </a:r>
            <a:r>
              <a:rPr lang="en-US" dirty="0" err="1"/>
              <a:t>Bergerud</a:t>
            </a:r>
            <a:r>
              <a:rPr lang="en-US" dirty="0"/>
              <a:t> 1991 </a:t>
            </a:r>
          </a:p>
          <a:p>
            <a:r>
              <a:rPr lang="en-US" dirty="0"/>
              <a:t>does not require knowledge of age structure or age-specific fecundity</a:t>
            </a:r>
          </a:p>
          <a:p>
            <a:r>
              <a:rPr lang="en-US" dirty="0"/>
              <a:t>often focus on females-only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480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3DF10-EC02-BEFB-B7F3-065EAE502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transition matrix</a:t>
            </a:r>
            <a:br>
              <a:rPr lang="en-US" dirty="0"/>
            </a:br>
            <a:r>
              <a:rPr lang="en-US" dirty="0"/>
              <a:t>(aka Leslie)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0F46F-F3B7-544A-B863-7C9FD4BEB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Emphasize proper adjustment of age ratio data using age specific survival and fecundity</a:t>
            </a:r>
          </a:p>
          <a:p>
            <a:r>
              <a:rPr lang="en-US" dirty="0"/>
              <a:t>square (n x n dimensions)</a:t>
            </a:r>
          </a:p>
          <a:p>
            <a:r>
              <a:rPr lang="en-US" dirty="0"/>
              <a:t>rows and columns represent age class</a:t>
            </a:r>
          </a:p>
          <a:p>
            <a:r>
              <a:rPr lang="en-US" dirty="0"/>
              <a:t>top row is number of births coming in from older age classes</a:t>
            </a:r>
          </a:p>
          <a:p>
            <a:r>
              <a:rPr lang="en-US" dirty="0"/>
              <a:t>lower rows are the number of survivors into the next class</a:t>
            </a:r>
          </a:p>
          <a:p>
            <a:r>
              <a:rPr lang="en-US" dirty="0"/>
              <a:t>matrix multiplication is simple but tedious… easy in R!</a:t>
            </a:r>
          </a:p>
        </p:txBody>
      </p:sp>
    </p:spTree>
    <p:extLst>
      <p:ext uri="{BB962C8B-B14F-4D97-AF65-F5344CB8AC3E}">
        <p14:creationId xmlns:p14="http://schemas.microsoft.com/office/powerpoint/2010/main" val="3875198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45B8312-1603-AB59-66AF-B6DE89312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132" y="33799"/>
            <a:ext cx="10971736" cy="1144631"/>
          </a:xfrm>
        </p:spPr>
        <p:txBody>
          <a:bodyPr/>
          <a:lstStyle/>
          <a:p>
            <a:r>
              <a:rPr lang="en-US" sz="3386" dirty="0">
                <a:solidFill>
                  <a:srgbClr val="2D6072"/>
                </a:solidFill>
              </a:rPr>
              <a:t>Boreal caribou – National Recovery Strategy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7632D66F-8647-1905-B31F-115F6934ACEE}"/>
              </a:ext>
            </a:extLst>
          </p:cNvPr>
          <p:cNvSpPr txBox="1">
            <a:spLocks/>
          </p:cNvSpPr>
          <p:nvPr/>
        </p:nvSpPr>
        <p:spPr>
          <a:xfrm>
            <a:off x="610132" y="1178430"/>
            <a:ext cx="9631148" cy="2250570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19" dirty="0">
                <a:latin typeface="Garamond" panose="02020404030301010803" pitchFamily="18" charset="0"/>
              </a:rPr>
              <a:t>(Canadian) Federal Species at Risk </a:t>
            </a:r>
            <a:r>
              <a:rPr lang="en-US" sz="2419" dirty="0">
                <a:latin typeface="Garamond" panose="02020404030301010803" pitchFamily="18" charset="0"/>
                <a:sym typeface="Wingdings" panose="05000000000000000000" pitchFamily="2" charset="2"/>
              </a:rPr>
              <a:t> National Recovery </a:t>
            </a:r>
            <a:r>
              <a:rPr lang="en-US" sz="2419" dirty="0" err="1">
                <a:latin typeface="Garamond" panose="02020404030301010803" pitchFamily="18" charset="0"/>
                <a:sym typeface="Wingdings" panose="05000000000000000000" pitchFamily="2" charset="2"/>
              </a:rPr>
              <a:t>StrategyThreshold</a:t>
            </a:r>
            <a:r>
              <a:rPr lang="en-US" sz="2419" dirty="0">
                <a:latin typeface="Garamond" panose="02020404030301010803" pitchFamily="18" charset="0"/>
                <a:sym typeface="Wingdings" panose="05000000000000000000" pitchFamily="2" charset="2"/>
              </a:rPr>
              <a:t> ≥ 65% undisturbed habitat</a:t>
            </a:r>
          </a:p>
          <a:p>
            <a:endParaRPr lang="en-US" sz="2419" dirty="0">
              <a:latin typeface="Garamond" panose="02020404030301010803" pitchFamily="18" charset="0"/>
              <a:sym typeface="Wingdings" panose="05000000000000000000" pitchFamily="2" charset="2"/>
            </a:endParaRPr>
          </a:p>
          <a:p>
            <a:r>
              <a:rPr lang="en-US" sz="2419" dirty="0">
                <a:latin typeface="Garamond" panose="02020404030301010803" pitchFamily="18" charset="0"/>
                <a:sym typeface="Wingdings" panose="05000000000000000000" pitchFamily="2" charset="2"/>
              </a:rPr>
              <a:t>Disturbance	= human disturbance buffered by 500m</a:t>
            </a:r>
          </a:p>
          <a:p>
            <a:r>
              <a:rPr lang="en-US" sz="2419" dirty="0">
                <a:latin typeface="Garamond" panose="02020404030301010803" pitchFamily="18" charset="0"/>
                <a:sym typeface="Wingdings" panose="05000000000000000000" pitchFamily="2" charset="2"/>
              </a:rPr>
              <a:t>		= areas burned by wildfires ≥ 40 years old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8DB0298-C040-510D-3C1B-1547B3C11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5649" y="3219041"/>
            <a:ext cx="4917715" cy="351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845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15670-FC35-1DC5-A7FA-DD3CBD112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NWT boreal caribou demography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AF06F-D117-0BCA-4704-8A4C804D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214"/>
            <a:ext cx="6623957" cy="4625749"/>
          </a:xfrm>
        </p:spPr>
        <p:txBody>
          <a:bodyPr>
            <a:normAutofit/>
          </a:bodyPr>
          <a:lstStyle/>
          <a:p>
            <a:r>
              <a:rPr lang="en-US" dirty="0"/>
              <a:t>low density, small groups, low </a:t>
            </a:r>
            <a:r>
              <a:rPr lang="en-US" dirty="0" err="1"/>
              <a:t>sightability</a:t>
            </a:r>
            <a:endParaRPr lang="en-US" dirty="0"/>
          </a:p>
          <a:p>
            <a:r>
              <a:rPr lang="en-US" dirty="0"/>
              <a:t>monitor:</a:t>
            </a:r>
          </a:p>
          <a:p>
            <a:pPr lvl="1"/>
            <a:r>
              <a:rPr lang="en-US" dirty="0"/>
              <a:t>survival (VHF and GPS collars)</a:t>
            </a:r>
          </a:p>
          <a:p>
            <a:pPr lvl="1"/>
            <a:r>
              <a:rPr lang="en-US" dirty="0"/>
              <a:t>recruitment (composition surveys)</a:t>
            </a:r>
          </a:p>
          <a:p>
            <a:r>
              <a:rPr lang="en-US" dirty="0"/>
              <a:t>show study area </a:t>
            </a:r>
            <a:r>
              <a:rPr lang="en-US" dirty="0" err="1"/>
              <a:t>mapview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30F5CB-09FA-EF57-1AEB-9FF763F73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152" y="951593"/>
            <a:ext cx="4155962" cy="5541282"/>
          </a:xfrm>
          <a:prstGeom prst="rect">
            <a:avLst/>
          </a:prstGeom>
        </p:spPr>
      </p:pic>
      <p:pic>
        <p:nvPicPr>
          <p:cNvPr id="7" name="Picture 6" descr="A view of a landscape from a helicopter&#10;&#10;Description automatically generated">
            <a:extLst>
              <a:ext uri="{FF2B5EF4-FFF2-40B4-BE49-F238E27FC236}">
                <a16:creationId xmlns:a16="http://schemas.microsoft.com/office/drawing/2014/main" id="{30BA39A5-6B24-86B6-825E-65250CEAA7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157" y="2277156"/>
            <a:ext cx="5620957" cy="4215719"/>
          </a:xfrm>
          <a:prstGeom prst="rect">
            <a:avLst/>
          </a:prstGeom>
        </p:spPr>
      </p:pic>
      <p:pic>
        <p:nvPicPr>
          <p:cNvPr id="9" name="Picture 8" descr="Two people standing in front of a helicopter&#10;&#10;Description automatically generated">
            <a:extLst>
              <a:ext uri="{FF2B5EF4-FFF2-40B4-BE49-F238E27FC236}">
                <a16:creationId xmlns:a16="http://schemas.microsoft.com/office/drawing/2014/main" id="{1830C2EA-04EA-8D3F-A8CF-C66BD5B22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150" y="951591"/>
            <a:ext cx="4155963" cy="5541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494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45B8312-1603-AB59-66AF-B6DE89312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132" y="33799"/>
            <a:ext cx="10971736" cy="1144631"/>
          </a:xfrm>
        </p:spPr>
        <p:txBody>
          <a:bodyPr/>
          <a:lstStyle/>
          <a:p>
            <a:r>
              <a:rPr lang="en-US" sz="3386" dirty="0">
                <a:solidFill>
                  <a:srgbClr val="2D6072"/>
                </a:solidFill>
              </a:rPr>
              <a:t>Boreal caribou – Northwest Territories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D0E367-9B77-B2EA-C8B7-541D932DB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32" y="1178430"/>
            <a:ext cx="7319057" cy="512334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C7B435C-5258-9AEC-F2BE-7BE4CDB96D8B}"/>
              </a:ext>
            </a:extLst>
          </p:cNvPr>
          <p:cNvSpPr txBox="1">
            <a:spLocks/>
          </p:cNvSpPr>
          <p:nvPr/>
        </p:nvSpPr>
        <p:spPr>
          <a:xfrm>
            <a:off x="8188895" y="983533"/>
            <a:ext cx="3751382" cy="5318237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52938" indent="-552938">
              <a:buFont typeface="+mj-lt"/>
              <a:buAutoNum type="arabicPeriod"/>
            </a:pPr>
            <a:r>
              <a:rPr lang="en-US" sz="2903" dirty="0">
                <a:latin typeface="Garamond" panose="02020404030301010803" pitchFamily="18" charset="0"/>
              </a:rPr>
              <a:t>Does Recovery Strategy framework suit NWT?</a:t>
            </a:r>
          </a:p>
          <a:p>
            <a:pPr marL="552938" indent="-552938">
              <a:buFont typeface="+mj-lt"/>
              <a:buAutoNum type="arabicPeriod"/>
            </a:pPr>
            <a:r>
              <a:rPr lang="en-US" sz="2903" dirty="0">
                <a:latin typeface="Garamond" panose="02020404030301010803" pitchFamily="18" charset="0"/>
              </a:rPr>
              <a:t>Which factors have the greatest impact on boreal caribou survival in NWT?</a:t>
            </a:r>
          </a:p>
        </p:txBody>
      </p:sp>
    </p:spTree>
    <p:extLst>
      <p:ext uri="{BB962C8B-B14F-4D97-AF65-F5344CB8AC3E}">
        <p14:creationId xmlns:p14="http://schemas.microsoft.com/office/powerpoint/2010/main" val="49753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</TotalTime>
  <Words>401</Words>
  <Application>Microsoft Office PowerPoint</Application>
  <PresentationFormat>Widescreen</PresentationFormat>
  <Paragraphs>45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Garamond</vt:lpstr>
      <vt:lpstr>Office Theme</vt:lpstr>
      <vt:lpstr>Recitation Tuesday 10/31</vt:lpstr>
      <vt:lpstr>R/M Equation                λ=  ((1 -M))/((1 -R)) = S/((1 -R)) </vt:lpstr>
      <vt:lpstr>Population transition matrix (aka Leslie)</vt:lpstr>
      <vt:lpstr>Boreal caribou – National Recovery Strategy</vt:lpstr>
      <vt:lpstr>NWT boreal caribou demography</vt:lpstr>
      <vt:lpstr>Boreal caribou – Northwest Territories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Population dynamics contd.</dc:title>
  <dc:creator>Chloe Beaupre</dc:creator>
  <cp:lastModifiedBy>Chloe Beaupre</cp:lastModifiedBy>
  <cp:revision>12</cp:revision>
  <dcterms:created xsi:type="dcterms:W3CDTF">2023-10-12T23:04:15Z</dcterms:created>
  <dcterms:modified xsi:type="dcterms:W3CDTF">2023-10-31T20:49:09Z</dcterms:modified>
</cp:coreProperties>
</file>

<file path=docProps/thumbnail.jpeg>
</file>